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75" r:id="rId19"/>
    <p:sldId id="276" r:id="rId20"/>
    <p:sldId id="272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выглядеть опрятно, аккуратно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чтобы мальчики дергали за них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чтобы волосы не мешали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это модно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для красоты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axId val="84158720"/>
        <c:axId val="84168704"/>
      </c:barChart>
      <c:catAx>
        <c:axId val="84158720"/>
        <c:scaling>
          <c:orientation val="minMax"/>
        </c:scaling>
        <c:axPos val="b"/>
        <c:tickLblPos val="nextTo"/>
        <c:crossAx val="84168704"/>
        <c:crosses val="autoZero"/>
        <c:auto val="1"/>
        <c:lblAlgn val="ctr"/>
        <c:lblOffset val="100"/>
      </c:catAx>
      <c:valAx>
        <c:axId val="84168704"/>
        <c:scaling>
          <c:orientation val="minMax"/>
        </c:scaling>
        <c:axPos val="l"/>
        <c:majorGridlines/>
        <c:numFmt formatCode="General" sourceLinked="1"/>
        <c:tickLblPos val="nextTo"/>
        <c:crossAx val="841587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1-2 варианта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3-4 варианта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5-6 вариантов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axId val="84187392"/>
        <c:axId val="84189184"/>
      </c:barChart>
      <c:catAx>
        <c:axId val="84187392"/>
        <c:scaling>
          <c:orientation val="minMax"/>
        </c:scaling>
        <c:axPos val="b"/>
        <c:tickLblPos val="nextTo"/>
        <c:crossAx val="84189184"/>
        <c:crosses val="autoZero"/>
        <c:auto val="1"/>
        <c:lblAlgn val="ctr"/>
        <c:lblOffset val="100"/>
      </c:catAx>
      <c:valAx>
        <c:axId val="84189184"/>
        <c:scaling>
          <c:orientation val="minMax"/>
        </c:scaling>
        <c:axPos val="l"/>
        <c:majorGridlines/>
        <c:numFmt formatCode="General" sourceLinked="1"/>
        <c:tickLblPos val="nextTo"/>
        <c:crossAx val="841873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от15-20 см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20-40 см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 40-60 см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 60-90 см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 имеют кос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</c:numCache>
            </c:numRef>
          </c:val>
        </c:ser>
        <c:axId val="84920960"/>
        <c:axId val="84930944"/>
      </c:barChart>
      <c:catAx>
        <c:axId val="84920960"/>
        <c:scaling>
          <c:orientation val="minMax"/>
        </c:scaling>
        <c:axPos val="b"/>
        <c:tickLblPos val="nextTo"/>
        <c:crossAx val="84930944"/>
        <c:crosses val="autoZero"/>
        <c:auto val="1"/>
        <c:lblAlgn val="ctr"/>
        <c:lblOffset val="100"/>
      </c:catAx>
      <c:valAx>
        <c:axId val="84930944"/>
        <c:scaling>
          <c:orientation val="minMax"/>
        </c:scaling>
        <c:axPos val="l"/>
        <c:majorGridlines/>
        <c:numFmt formatCode="General" sourceLinked="1"/>
        <c:tickLblPos val="nextTo"/>
        <c:crossAx val="8492096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короткая стрижка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варианты кос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распущенные волосы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лысые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axId val="85108992"/>
        <c:axId val="85114880"/>
      </c:barChart>
      <c:catAx>
        <c:axId val="85108992"/>
        <c:scaling>
          <c:orientation val="minMax"/>
        </c:scaling>
        <c:axPos val="b"/>
        <c:tickLblPos val="nextTo"/>
        <c:crossAx val="85114880"/>
        <c:crosses val="autoZero"/>
        <c:auto val="1"/>
        <c:lblAlgn val="ctr"/>
        <c:lblOffset val="100"/>
      </c:catAx>
      <c:valAx>
        <c:axId val="85114880"/>
        <c:scaling>
          <c:orientation val="minMax"/>
        </c:scaling>
        <c:axPos val="l"/>
        <c:majorGridlines/>
        <c:numFmt formatCode="General" sourceLinked="1"/>
        <c:tickLblPos val="nextTo"/>
        <c:crossAx val="851089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модно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несовременно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затрудняюсь ответить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12.5</c:v>
                </c:pt>
              </c:numCache>
            </c:numRef>
          </c:val>
        </c:ser>
        <c:axId val="85859328"/>
        <c:axId val="85865216"/>
      </c:barChart>
      <c:catAx>
        <c:axId val="85859328"/>
        <c:scaling>
          <c:orientation val="minMax"/>
        </c:scaling>
        <c:axPos val="b"/>
        <c:tickLblPos val="nextTo"/>
        <c:crossAx val="85865216"/>
        <c:crosses val="autoZero"/>
        <c:auto val="1"/>
        <c:lblAlgn val="ctr"/>
        <c:lblOffset val="100"/>
      </c:catAx>
      <c:valAx>
        <c:axId val="85865216"/>
        <c:scaling>
          <c:orientation val="minMax"/>
        </c:scaling>
        <c:axPos val="l"/>
        <c:majorGridlines/>
        <c:numFmt formatCode="General" sourceLinked="1"/>
        <c:tickLblPos val="nextTo"/>
        <c:crossAx val="858593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Фоны для презентации - природа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10565"/>
          </a:xfrm>
          <a:prstGeom prst="rect">
            <a:avLst/>
          </a:prstGeom>
          <a:noFill/>
        </p:spPr>
      </p:pic>
      <p:sp>
        <p:nvSpPr>
          <p:cNvPr id="1025" name="WordArt 1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785786" y="1928802"/>
            <a:ext cx="7215238" cy="2419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Русая коса – девичья краса</a:t>
            </a:r>
            <a:endParaRPr lang="ru-RU" sz="3600" b="1" kern="10" spc="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500042"/>
            <a:ext cx="3652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МБОУ «Тюрнясевская СОШ»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521495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Выполнила ученица 5 класса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lvl="0" indent="1809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Зарудная Наталья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lvl="0" indent="1809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Проверила учитель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lvl="0" indent="1809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Васильева С.И.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lvl="0" indent="1809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Тюрнясево 2014г</a:t>
            </a:r>
            <a:endParaRPr lang="ru-RU" sz="2400" dirty="0" smtClean="0"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1142984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Исследовательская работа</a:t>
            </a:r>
            <a:endParaRPr lang="en-US" sz="16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C:\Users\Папа\Pictures\kosm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428868"/>
            <a:ext cx="3000396" cy="4207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http://content.foto.mail.ru/mail/alis.44/_answers/i-240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2095404"/>
            <a:ext cx="3385194" cy="4451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57126" y="214290"/>
            <a:ext cx="8786874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</a:rPr>
              <a:t>Девушкам с малолетства волосы заплетали в одну </a:t>
            </a:r>
            <a:r>
              <a:rPr kumimoji="0" lang="ru-RU" sz="1800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</a:rPr>
              <a:t>трёхлучевую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</a:rPr>
              <a:t> косу. Коса располагалась вдоль позвоночника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85720" y="1000108"/>
            <a:ext cx="8715404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</a:rPr>
              <a:t>Когда девушка выходила замуж, её девичью косу расплетали и взамен ей заплетали две косы, ибо с этого времени она получала через волосы, собранные в косы, жизненные вселенские силы не только для себя, но и для будущего ребёнка.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Векторные фоны с цветами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1571604" y="428604"/>
            <a:ext cx="5829300" cy="60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Интересные факты о волосах:</a:t>
            </a:r>
            <a:endParaRPr lang="ru-RU" sz="2800" kern="10" spc="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3" name="Рисунок 2" descr="C:\Users\Папа\Pictures\lada_4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3112135" cy="4230370"/>
          </a:xfrm>
          <a:prstGeom prst="foldedCorner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softEdge rad="31750"/>
          </a:effectLst>
          <a:scene3d>
            <a:camera prst="perspectiveLeft"/>
            <a:lightRig rig="threePt" dir="t"/>
          </a:scene3d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500430" y="1214422"/>
            <a:ext cx="5500726" cy="5447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 мифов и легенд связано с длиной волос. Древние славяне вообще считали, что в волосах содержится жизненная энергия человека, обрезав их, человек уменьшает себе годы жизни.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Самыми здоровыми и длинными косами могут похвастаться представители монголоидной расы, а самые короткие и жесткие волосы — у темнокожих жителей нашей планеты. А вот от пола, как ни странно, длина волос не зависит абсолютно. И это подтверждает тот факт, что самая длинная коса в мире принадлежит мужчине, длина волос которого составляет 5,79 метров.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Векторные фоны с цветами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Рисунок 2" descr="C:\Users\Папа\Pictures\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357562"/>
            <a:ext cx="2228850" cy="335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Папа\Pictures\1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000372"/>
            <a:ext cx="2356485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Папа\Pictures\2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571876"/>
            <a:ext cx="2190750" cy="3169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Папа\Pictures\43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928670"/>
            <a:ext cx="2136140" cy="310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Папа\Pictures\17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642918"/>
            <a:ext cx="2195830" cy="3324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642910" y="142852"/>
            <a:ext cx="8001056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фотографий  самых длинных волос: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verpoorten.de/C1256CEF0045FD9B/vwFilesByName/Verpoorten_Goodies/$File/eieieiverpoorten_Wallpaper_Herbst1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2143108" y="428604"/>
            <a:ext cx="30861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i="1" kern="1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П</a:t>
            </a:r>
            <a:r>
              <a:rPr lang="ru-RU" sz="1800" i="1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рически из косичек:</a:t>
            </a:r>
            <a:endParaRPr lang="ru-RU" sz="1800" i="1" kern="10" spc="0" dirty="0">
              <a:ln w="9525">
                <a:solidFill>
                  <a:srgbClr val="00B05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3" name="Рисунок 2" descr="E:\фран. коса\жгутики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29000"/>
            <a:ext cx="2439670" cy="281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E:\фран. коса\колосок 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928934"/>
            <a:ext cx="2477770" cy="3217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E:\фран. коса\многорядная 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3500438"/>
            <a:ext cx="2495550" cy="2760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71472" y="1357298"/>
            <a:ext cx="1571636" cy="4308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Жгутики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 rot="10401145" flipV="1">
            <a:off x="3555281" y="1831453"/>
            <a:ext cx="1701032" cy="4308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Колосок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6357950" y="1571612"/>
            <a:ext cx="2428892" cy="7694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Многорядные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косички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verpoorten.de/C1256CEF0045FD9B/vwFilesByName/Verpoorten_Goodies/$File/eieieiverpoorten_Wallpaper_Herbst1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E:\фран. коса\английская 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643314"/>
            <a:ext cx="2345690" cy="2874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E:\фран. коса\деревенская коса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214554"/>
            <a:ext cx="2240280" cy="2994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28596" y="1142984"/>
            <a:ext cx="2143140" cy="7694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Сенегальская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крутка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500430" y="2428868"/>
            <a:ext cx="2214546" cy="7694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«Английская коса».</a:t>
            </a: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572264" y="1214422"/>
            <a:ext cx="1857356" cy="7694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Деревенская коса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E:\фран. коса\снегальская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500306"/>
            <a:ext cx="2392436" cy="2879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14282" y="642918"/>
            <a:ext cx="892971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наблюдения я выяснила,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 современные школьницы -44 % имеют длинные волосы 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короткие у -7%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средней длины – 51%.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Заплетают косы  82%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100% учениц начальных классов 96% заплетают.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окраске волос  светлые волосы у-36%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русые у – 41% девочек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темные у – 23%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910" y="428604"/>
            <a:ext cx="714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На вопрос: «Для чего нужны косы?»</a:t>
            </a:r>
            <a:endParaRPr lang="en-US" sz="1600" b="1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Чтобы выглядеть опрятно, аккуратно – 10 человек (42%)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Чтобы мальчики дёргали за них – 1 человек (4%).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Чтобы волосы не мешали – 6 человек (25%).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Это модно – 3 человека ( 12,5%).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Для красоты – 4 человека (16%).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357290" y="235743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214290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На вопрос: «Сколько вариантов плетения кос вы знаете?»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0485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1 – 2 варианта – ответили 3человека (12,5%).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0485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3  - 4 варианта – ответили 10 человек ( 42%).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0485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5  - 6 вариантов – ответили 11 человек (46%).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00166" y="200024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285728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На вопрос: «Какова длина ваших волос?»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9057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От 15 до 20 см – 5 человек (21%).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9057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От  20 до 40 см – 5 человек  (21%).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9057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От 40 до 6о см – 10 человек (42%).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9057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От 60 до 90 см  - 4 человека (16%).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79057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Не имеют кос 1 человек (4%).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285852" y="221455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214290"/>
            <a:ext cx="8643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На вопрос: «Какая причёска, на ваш взгляд, должна быть у школьницы?»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Короткая стрижка – ответили1человек (4%).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Различные варианты кос – ответил 19 человек (79%).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Длинные распущенные волосы – ответили 4 человек (16%).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885825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Хочет видеть девушек лысыми – 0 человек (0%).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Фоны для презентации - природа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10565"/>
          </a:xfrm>
          <a:prstGeom prst="rect">
            <a:avLst/>
          </a:prstGeom>
          <a:noFill/>
        </p:spPr>
      </p:pic>
      <p:pic>
        <p:nvPicPr>
          <p:cNvPr id="3" name="Рисунок 2" descr="Картинка 75 из 38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7556" y="2428868"/>
            <a:ext cx="3056444" cy="3950975"/>
          </a:xfrm>
          <a:prstGeom prst="roundRect">
            <a:avLst/>
          </a:prstGeom>
          <a:ln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44" y="142852"/>
            <a:ext cx="8572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5F497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Издревле главным украшением женщины считались длинные, красивые волосы. </a:t>
            </a:r>
            <a:endParaRPr lang="en-US" sz="12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5F497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преданиям, в них хранилась вся мудрость и сила человека, а при выборе будущей жены, смотрели на стан, лицо и толщину косы.</a:t>
            </a:r>
            <a:endParaRPr lang="en-US" sz="12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428868"/>
            <a:ext cx="57150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5F497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изменился, и иметь свою «косу до пояса» стало практически невозможно. Листаешь модные журналы, завидуешь моделям. «Ах, какие у них волосы – мне бы такие» - сколько замечательных причесок можно сделать из длинных волос! Но именно в этой работе я хочу рассказать о косе и ее истории.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4-tub-ru.yandex.net/i?id=511199282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214290"/>
            <a:ext cx="778671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14290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Продолжи фразу: «Косы у девушки это…»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628650"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«…красиво, модно» - ответили 19 человек (79%).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628650"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«…несовременно» - ответили 3 человека (12,5%).</a:t>
            </a:r>
            <a:endParaRPr lang="en-US" sz="1600" i="1" dirty="0" smtClean="0">
              <a:latin typeface="Arial" pitchFamily="34" charset="0"/>
              <a:ea typeface="Times New Roman" pitchFamily="18" charset="0"/>
            </a:endParaRPr>
          </a:p>
          <a:p>
            <a:pPr marL="628650"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«…затрудняюсь ответить» - ответили 3 человека (12,5%).</a:t>
            </a:r>
            <a:endParaRPr lang="ru-RU" sz="2400" dirty="0" smtClean="0">
              <a:latin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071538" y="207167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verpoorten.de/C1256CEF0045FD9B/vwFilesByName/Verpoorten_Goodies/$File/eieieiverpoorten_Wallpaper_Herbst1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5" name="WordArt 7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214546" y="500042"/>
            <a:ext cx="3667125" cy="97155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sy="-50000" kx="2453608" rotWithShape="0">
                    <a:srgbClr val="C7DFD3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Заключение.</a:t>
            </a:r>
            <a:endParaRPr lang="ru-RU" sz="3600" kern="10" spc="0" dirty="0">
              <a:ln w="9525">
                <a:solidFill>
                  <a:srgbClr val="C00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sy="-50000" kx="2453608" rotWithShape="0">
                  <a:srgbClr val="C7DFD3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654" name="WordArt 6"/>
          <p:cNvSpPr>
            <a:spLocks noChangeArrowheads="1" noChangeShapeType="1" noTextEdit="1"/>
          </p:cNvSpPr>
          <p:nvPr/>
        </p:nvSpPr>
        <p:spPr bwMode="auto">
          <a:xfrm>
            <a:off x="1714480" y="1928802"/>
            <a:ext cx="6296025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Во все времена коса являлась символом </a:t>
            </a:r>
            <a:endParaRPr lang="ru-RU" sz="28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27653" name="WordArt 5"/>
          <p:cNvSpPr>
            <a:spLocks noChangeArrowheads="1" noChangeShapeType="1" noTextEdit="1"/>
          </p:cNvSpPr>
          <p:nvPr/>
        </p:nvSpPr>
        <p:spPr bwMode="auto">
          <a:xfrm>
            <a:off x="1643042" y="2285992"/>
            <a:ext cx="62960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женской красоты и не утратила своей </a:t>
            </a:r>
            <a:endParaRPr lang="ru-RU" sz="28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714480" y="2714620"/>
            <a:ext cx="5953125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0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популярности, а, напротив, в последнее </a:t>
            </a:r>
            <a:endParaRPr lang="ru-RU" sz="20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1643042" y="3071810"/>
            <a:ext cx="6296025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время идёт возрождение древних традиций </a:t>
            </a:r>
            <a:endParaRPr lang="ru-RU" sz="28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27650" name="WordArt 2"/>
          <p:cNvSpPr>
            <a:spLocks noChangeArrowheads="1" noChangeShapeType="1" noTextEdit="1"/>
          </p:cNvSpPr>
          <p:nvPr/>
        </p:nvSpPr>
        <p:spPr bwMode="auto">
          <a:xfrm>
            <a:off x="1643042" y="3571876"/>
            <a:ext cx="6296025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и обычаев. Люди создают интереснейшие </a:t>
            </a:r>
            <a:endParaRPr lang="ru-RU" sz="28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27649" name="WordArt 1"/>
          <p:cNvSpPr>
            <a:spLocks noChangeArrowheads="1" noChangeShapeType="1" noTextEdit="1"/>
          </p:cNvSpPr>
          <p:nvPr/>
        </p:nvSpPr>
        <p:spPr bwMode="auto">
          <a:xfrm>
            <a:off x="1643042" y="4071942"/>
            <a:ext cx="1743075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4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причёски.</a:t>
            </a:r>
            <a:endParaRPr lang="ru-RU" sz="24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Фоны для презентации - природа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10565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00034" y="500042"/>
            <a:ext cx="785814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Объект исследования: школьницы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Тюрнясевской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средней школы.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Предмет исследования: причёски учениц.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Цель: выяснить, почему так говорят: «Русая коса – девичья краса»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Задачи исследования: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1.Изучить историю косы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Выяснить роль девичьей косы в традиционной русской культуре.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 Узнать виды и техники исполнения современных кос.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4. Исследовать отношение к традиции растить и заплетать косу.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5. Изучить литературу по данной теме, найти информацию в сети Интернет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Фоны для презентации - природа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10565"/>
          </a:xfrm>
          <a:prstGeom prst="rect">
            <a:avLst/>
          </a:prstGeom>
          <a:noFill/>
        </p:spPr>
      </p:pic>
      <p:sp>
        <p:nvSpPr>
          <p:cNvPr id="16385" name="WordArt 1"/>
          <p:cNvSpPr>
            <a:spLocks noChangeArrowheads="1" noChangeShapeType="1" noTextEdit="1"/>
          </p:cNvSpPr>
          <p:nvPr/>
        </p:nvSpPr>
        <p:spPr bwMode="auto">
          <a:xfrm>
            <a:off x="1071538" y="500042"/>
            <a:ext cx="3000375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800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Гипотеза:</a:t>
            </a:r>
            <a:endParaRPr lang="ru-RU" sz="2800" kern="10" spc="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3500000" algn="ctr" rotWithShape="0">
                  <a:srgbClr val="B2B2B2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357298"/>
            <a:ext cx="8143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Большинство современных девочек не имеют длинных волос и считают поговорку «Коса – девичья краса» не актуальной. А во времена детства наших мам и бабушек, эта поговорка находила своё подтверждение, и большинство девочек растили косу и гордились ей.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http://mirolesie.ru/_fr/0/316816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928934"/>
            <a:ext cx="2020570" cy="2620010"/>
          </a:xfrm>
          <a:prstGeom prst="can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</p:pic>
      <p:pic>
        <p:nvPicPr>
          <p:cNvPr id="3" name="Рисунок 2" descr="Картинка 2 из 15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3F2202"/>
              </a:clrFrom>
              <a:clrTo>
                <a:srgbClr val="3F2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2786058"/>
            <a:ext cx="2045970" cy="2454275"/>
          </a:xfrm>
          <a:prstGeom prst="can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</p:pic>
      <p:pic>
        <p:nvPicPr>
          <p:cNvPr id="4" name="Рисунок 3" descr="http://s44.radikal.ru/i104/1005/ea/154b993bcd8c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000372"/>
            <a:ext cx="2169160" cy="223202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871540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Во все времена причёска занимала одно из самых значительных мест в жизни общества. Причёска появилась в первобытном обществе значительно раньше, чем одежда. Археологические находки подтверждают, что уже в 5 – 6 веках до нашей эры уходу за волосами уделялось особое внимание. 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Картинка 125 из 38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2786082" cy="3357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</p:spPr>
      </p:pic>
      <p:pic>
        <p:nvPicPr>
          <p:cNvPr id="3" name="Рисунок 2" descr="Коса - девичья краса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643182"/>
            <a:ext cx="2960370" cy="397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286116" y="0"/>
            <a:ext cx="557213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Косы носили во всех странах мира, но для нас они всегда будут ассоциироваться с Древней Русью. От природы у женщин были густые длинные, светлые волосы, пепельные, льняные или цвета меда. 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57158" y="3500438"/>
            <a:ext cx="51435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До замужества девушки заплетали волосы в косу, украшая ее на конце лентой или "</a:t>
            </a:r>
            <a:r>
              <a:rPr kumimoji="0" lang="ru-RU" sz="2200" b="1" i="1" u="none" strike="noStrike" cap="none" normalizeH="0" baseline="0" dirty="0" err="1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косником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" ("</a:t>
            </a:r>
            <a:r>
              <a:rPr kumimoji="0" lang="ru-RU" sz="2200" b="1" i="1" u="none" strike="noStrike" cap="none" normalizeH="0" baseline="0" dirty="0" err="1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накосником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"). Это была дощечка из бересты, расшитая бусинками. Волос не покрывали, прическу дополняла лента или венок.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C:\Users\Папа\Pictures\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43580"/>
            <a:ext cx="3746500" cy="3614420"/>
          </a:xfrm>
          <a:prstGeom prst="round2DiagRect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3" name="Рисунок 2" descr="C:\Users\Папа\Pictures\06135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429000"/>
            <a:ext cx="4621530" cy="3278505"/>
          </a:xfrm>
          <a:prstGeom prst="round2Diag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28596" y="411481"/>
            <a:ext cx="8429684" cy="2400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В древней Греции причёски и украшения составляли единое целое с одеждой. Обильные, пышные волосы были одним из главных критериев женской красоты. За волосами тщательно ухаживали, причёсывали различными способами и укрепляли на голове с помощью больших шпилек и обручей – диадем.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C:\Users\Папа\Pictures\2 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3728085" cy="3661410"/>
          </a:xfrm>
          <a:prstGeom prst="snip2Diag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C:\Users\Папа\Pictures\drevn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571744"/>
            <a:ext cx="4003675" cy="4142740"/>
          </a:xfrm>
          <a:prstGeom prst="flowChartAlternateProcess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14282" y="357166"/>
            <a:ext cx="8501122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Arial" pitchFamily="34" charset="0"/>
                <a:ea typeface="Times New Roman" pitchFamily="18" charset="0"/>
              </a:rPr>
              <a:t>В Древнем Риме сначала были в моде простые и гармоничные причёски, но далее их отличительной особенностью стало невероятное число кос, локонов и завитков, которые зачастую не подчёркивали красоту их обладательниц, а умиляли их.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ы для презентаций - Зим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Рисунок 1" descr="C:\Users\Папа\Pictures\cac265d2d6bb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57488" cy="4286256"/>
          </a:xfrm>
          <a:prstGeom prst="flowChartPredefinedProcess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786050" y="142852"/>
            <a:ext cx="6143636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В средневековой Европе женщины не скрывали свои волосы, а распускали их и перевязывали лентами. Красили их во все цвета, кроме рыжего, так как рыжие волосы воспринимались меткой, печатью дьявола.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А вот русская пословица гласит: «Чем рыжей, тем </a:t>
            </a:r>
            <a:r>
              <a:rPr kumimoji="0" lang="ru-RU" sz="2200" b="1" i="1" u="none" strike="noStrike" cap="none" normalizeH="0" baseline="0" dirty="0" err="1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дорожей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Times New Roman" pitchFamily="18" charset="0"/>
              </a:rPr>
              <a:t>» Разные народы - разные вкусы.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C:\Users\Папа\Pictures\venera_crednevek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286124"/>
            <a:ext cx="5096510" cy="3448685"/>
          </a:xfrm>
          <a:prstGeom prst="round2DiagRect">
            <a:avLst/>
          </a:prstGeom>
          <a:ln>
            <a:solidFill>
              <a:schemeClr val="tx2">
                <a:lumMod val="25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1033</Words>
  <PresentationFormat>Экран (4:3)</PresentationFormat>
  <Paragraphs>95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11</cp:revision>
  <dcterms:modified xsi:type="dcterms:W3CDTF">2014-02-27T15:32:07Z</dcterms:modified>
</cp:coreProperties>
</file>